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C77C-9728-4AFA-9BB6-CBA79D3311CF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B9C5-4C81-4692-82B6-8DD863ADF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onlearning.com/en/glossary/view/electron/pop" TargetMode="External"/><Relationship Id="rId2" Type="http://schemas.openxmlformats.org/officeDocument/2006/relationships/hyperlink" Target="http://www.visionlearning.com/en/glossary/view/Valence/po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visionlearning.com/en/glossary/view/ion/p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Compound</a:t>
            </a:r>
            <a:r>
              <a:rPr lang="en-US" dirty="0" smtClean="0"/>
              <a:t> – 2 or more elements chemically bonded together </a:t>
            </a:r>
          </a:p>
          <a:p>
            <a:pPr>
              <a:buNone/>
            </a:pPr>
            <a:r>
              <a:rPr lang="en-US" b="1" u="sng" dirty="0" smtClean="0"/>
              <a:t>Formula</a:t>
            </a:r>
            <a:r>
              <a:rPr lang="en-US" dirty="0" smtClean="0"/>
              <a:t> – represents a compound </a:t>
            </a:r>
          </a:p>
          <a:p>
            <a:pPr lvl="1"/>
            <a:r>
              <a:rPr lang="en-US" dirty="0" smtClean="0"/>
              <a:t>Subscript numbers represent the # of that element</a:t>
            </a:r>
          </a:p>
          <a:p>
            <a:pPr>
              <a:buNone/>
            </a:pPr>
            <a:r>
              <a:rPr lang="en-US" sz="3100" dirty="0" smtClean="0"/>
              <a:t>For example: in </a:t>
            </a:r>
            <a:r>
              <a:rPr lang="en-US" sz="3100" dirty="0" smtClean="0">
                <a:solidFill>
                  <a:srgbClr val="C00000"/>
                </a:solidFill>
              </a:rPr>
              <a:t>2</a:t>
            </a:r>
            <a:r>
              <a:rPr lang="en-US" sz="3100" dirty="0" smtClean="0"/>
              <a:t>H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100" dirty="0" smtClean="0"/>
              <a:t>O – the </a:t>
            </a:r>
            <a:r>
              <a:rPr lang="en-US" sz="3100" dirty="0" smtClean="0">
                <a:solidFill>
                  <a:srgbClr val="C00000"/>
                </a:solidFill>
              </a:rPr>
              <a:t>2</a:t>
            </a:r>
            <a:r>
              <a:rPr lang="en-US" sz="3100" dirty="0" smtClean="0"/>
              <a:t> means there are 2 molecules of water and the </a:t>
            </a:r>
            <a:r>
              <a:rPr lang="en-US" sz="41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100" dirty="0" smtClean="0"/>
              <a:t> means there are 2 Hydrogen atoms</a:t>
            </a:r>
          </a:p>
          <a:p>
            <a:pPr>
              <a:buNone/>
            </a:pPr>
            <a:r>
              <a:rPr lang="en-US" sz="3100" dirty="0" smtClean="0"/>
              <a:t>                          </a:t>
            </a:r>
          </a:p>
          <a:p>
            <a:pPr>
              <a:buNone/>
            </a:pPr>
            <a:r>
              <a:rPr lang="en-US" b="1" u="sng" dirty="0" smtClean="0"/>
              <a:t>chemical </a:t>
            </a:r>
            <a:r>
              <a:rPr lang="en-US" b="1" u="sng" dirty="0"/>
              <a:t>bond</a:t>
            </a:r>
            <a:r>
              <a:rPr lang="en-US" dirty="0"/>
              <a:t> </a:t>
            </a:r>
            <a:r>
              <a:rPr lang="en-US" dirty="0" smtClean="0"/>
              <a:t> - atoms held </a:t>
            </a:r>
            <a:r>
              <a:rPr lang="en-US" dirty="0"/>
              <a:t>together by attraction of atoms to each other through sharing, as well as exchanging, of electrons -or electrostatic forces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Ionic bonding </a:t>
            </a:r>
            <a:r>
              <a:rPr lang="en-US" dirty="0" smtClean="0"/>
              <a:t>- </a:t>
            </a:r>
            <a:r>
              <a:rPr lang="en-US" dirty="0"/>
              <a:t>When an atom (or group of atoms) gains or loses one or more electrons</a:t>
            </a:r>
            <a:endParaRPr lang="en-US" dirty="0" smtClean="0"/>
          </a:p>
          <a:p>
            <a:r>
              <a:rPr lang="en-US" b="1" u="sng" dirty="0" smtClean="0"/>
              <a:t>Covalent bonding </a:t>
            </a:r>
            <a:r>
              <a:rPr lang="en-US" dirty="0" smtClean="0"/>
              <a:t>- </a:t>
            </a:r>
            <a:r>
              <a:rPr lang="en-US" dirty="0"/>
              <a:t>the sharing of electrons between two atoms</a:t>
            </a:r>
            <a:endParaRPr lang="en-US" dirty="0" smtClean="0"/>
          </a:p>
          <a:p>
            <a:r>
              <a:rPr lang="en-US" b="1" u="sng" dirty="0" smtClean="0"/>
              <a:t>Metallic bonding </a:t>
            </a:r>
            <a:r>
              <a:rPr lang="en-US" dirty="0" smtClean="0"/>
              <a:t>- </a:t>
            </a:r>
            <a:r>
              <a:rPr lang="en-US" dirty="0"/>
              <a:t>between atoms </a:t>
            </a:r>
            <a:r>
              <a:rPr lang="en-US" dirty="0" smtClean="0"/>
              <a:t>of</a:t>
            </a:r>
            <a:r>
              <a:rPr lang="en-US" dirty="0"/>
              <a:t> metallic </a:t>
            </a:r>
            <a:r>
              <a:rPr lang="en-US" dirty="0" smtClean="0"/>
              <a:t>elements, </a:t>
            </a:r>
            <a:r>
              <a:rPr lang="en-US" dirty="0"/>
              <a:t>formed by the valence electrons moving </a:t>
            </a:r>
            <a:r>
              <a:rPr lang="en-US" dirty="0" smtClean="0"/>
              <a:t>freely (electrostatic forces)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Bonding – Introduction </a:t>
            </a:r>
            <a:r>
              <a:rPr lang="en-US" dirty="0" smtClean="0"/>
              <a:t>             May 12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Bonding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u="sng" dirty="0"/>
              <a:t>Neutral atom</a:t>
            </a:r>
            <a:r>
              <a:rPr lang="en-US" dirty="0"/>
              <a:t> – When there are the same amount of electrons as protons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Ions</a:t>
            </a:r>
            <a:r>
              <a:rPr lang="en-US" dirty="0" smtClean="0"/>
              <a:t> </a:t>
            </a:r>
            <a:r>
              <a:rPr lang="en-US" dirty="0"/>
              <a:t>- when an atom gains or looses an electron (e</a:t>
            </a:r>
            <a:r>
              <a:rPr lang="en-US" baseline="30000" dirty="0"/>
              <a:t>-</a:t>
            </a:r>
            <a:r>
              <a:rPr lang="en-US" dirty="0"/>
              <a:t>) and becomes positively or negatively </a:t>
            </a:r>
            <a:r>
              <a:rPr lang="en-US" dirty="0" smtClean="0"/>
              <a:t>charged          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i="1" dirty="0"/>
              <a:t>Remember isotopes are different – they are when an element has a different number of neutrons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u="sng" dirty="0"/>
              <a:t>Octet rule</a:t>
            </a:r>
            <a:r>
              <a:rPr lang="en-US" dirty="0"/>
              <a:t> – Atoms will gain or lose e</a:t>
            </a:r>
            <a:r>
              <a:rPr lang="en-US" baseline="30000" dirty="0"/>
              <a:t>-</a:t>
            </a:r>
            <a:r>
              <a:rPr lang="en-US" dirty="0"/>
              <a:t> to have a full valance shell of 8 electrons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Full shell = Stability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Elements that have &gt; 4 valance e</a:t>
            </a:r>
            <a:r>
              <a:rPr lang="en-US" baseline="30000" dirty="0"/>
              <a:t>-</a:t>
            </a:r>
            <a:r>
              <a:rPr lang="en-US" dirty="0"/>
              <a:t> gain electrons (fill shell)</a:t>
            </a:r>
          </a:p>
          <a:p>
            <a:pPr>
              <a:buNone/>
            </a:pPr>
            <a:r>
              <a:rPr lang="en-US" dirty="0"/>
              <a:t>Elements that have &lt; 4 valance e</a:t>
            </a:r>
            <a:r>
              <a:rPr lang="en-US" baseline="30000" dirty="0"/>
              <a:t>-</a:t>
            </a:r>
            <a:r>
              <a:rPr lang="en-US" dirty="0"/>
              <a:t> loose electrons (fall – to next full shell)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u="sng" dirty="0" err="1" smtClean="0"/>
              <a:t>cation</a:t>
            </a:r>
            <a:r>
              <a:rPr lang="en-US" b="1" u="sng" dirty="0" smtClean="0"/>
              <a:t> </a:t>
            </a:r>
            <a:r>
              <a:rPr lang="en-US" dirty="0"/>
              <a:t>– when an element looses e</a:t>
            </a:r>
            <a:r>
              <a:rPr lang="en-US" baseline="30000" dirty="0"/>
              <a:t>-</a:t>
            </a:r>
            <a:r>
              <a:rPr lang="en-US" dirty="0"/>
              <a:t> and becomes a positively charged </a:t>
            </a:r>
            <a:r>
              <a:rPr lang="en-US" dirty="0" smtClean="0"/>
              <a:t>ion</a:t>
            </a:r>
          </a:p>
          <a:p>
            <a:pPr>
              <a:buNone/>
            </a:pPr>
            <a:r>
              <a:rPr lang="en-US" i="1" dirty="0" smtClean="0"/>
              <a:t>Usually metals    </a:t>
            </a:r>
            <a:r>
              <a:rPr lang="en-US" dirty="0" smtClean="0"/>
              <a:t>-  represented by +1, +2, +3  or +4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b="1" u="sng" dirty="0" smtClean="0"/>
              <a:t>anion</a:t>
            </a:r>
            <a:r>
              <a:rPr lang="en-US" dirty="0" smtClean="0"/>
              <a:t> - When an element gains e</a:t>
            </a:r>
            <a:r>
              <a:rPr lang="en-US" baseline="30000" dirty="0" smtClean="0"/>
              <a:t>-</a:t>
            </a:r>
            <a:r>
              <a:rPr lang="en-US" dirty="0" smtClean="0"/>
              <a:t> the atom becomes a negatively charged ion    </a:t>
            </a:r>
          </a:p>
          <a:p>
            <a:pPr>
              <a:buNone/>
            </a:pPr>
            <a:r>
              <a:rPr lang="en-US" i="1" dirty="0" smtClean="0"/>
              <a:t>Usually non-metals    - </a:t>
            </a:r>
            <a:r>
              <a:rPr lang="en-US" dirty="0" smtClean="0"/>
              <a:t> represented by -1, -2, -3 or -4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242A31"/>
                </a:solidFill>
              </a:rPr>
              <a:t>Example of ionic bonding when Na and </a:t>
            </a:r>
            <a:r>
              <a:rPr lang="en-US" dirty="0" err="1" smtClean="0">
                <a:solidFill>
                  <a:srgbClr val="242A31"/>
                </a:solidFill>
              </a:rPr>
              <a:t>Cl</a:t>
            </a:r>
            <a:r>
              <a:rPr lang="en-US" dirty="0" smtClean="0">
                <a:solidFill>
                  <a:srgbClr val="242A31"/>
                </a:solidFill>
              </a:rPr>
              <a:t> combine </a:t>
            </a:r>
          </a:p>
          <a:p>
            <a:r>
              <a:rPr lang="en-US" dirty="0" smtClean="0">
                <a:solidFill>
                  <a:srgbClr val="242A31"/>
                </a:solidFill>
              </a:rPr>
              <a:t>sodium (on the left) loses its one </a:t>
            </a:r>
            <a:r>
              <a:rPr lang="en-US" strike="noStrike" dirty="0" smtClean="0">
                <a:hlinkClick r:id="rId2"/>
              </a:rPr>
              <a:t>valence</a:t>
            </a:r>
            <a:r>
              <a:rPr lang="en-US" dirty="0" smtClean="0"/>
              <a:t> </a:t>
            </a:r>
            <a:r>
              <a:rPr lang="en-US" strike="noStrike" dirty="0" smtClean="0">
                <a:hlinkClick r:id="rId3"/>
              </a:rPr>
              <a:t>electron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242A31"/>
                </a:solidFill>
              </a:rPr>
              <a:t>to chlorine (on the right),resulting in a positively charged sodium </a:t>
            </a:r>
            <a:r>
              <a:rPr lang="en-US" u="none" strike="noStrike" dirty="0" smtClean="0">
                <a:solidFill>
                  <a:srgbClr val="439A3C"/>
                </a:solidFill>
                <a:hlinkClick r:id="rId4"/>
              </a:rPr>
              <a:t>ion</a:t>
            </a:r>
            <a:r>
              <a:rPr lang="en-US" dirty="0" smtClean="0">
                <a:solidFill>
                  <a:srgbClr val="242A31"/>
                </a:solidFill>
              </a:rPr>
              <a:t> (left) and a negatively charged chlorine ion (right).</a:t>
            </a:r>
            <a:endParaRPr lang="en-US" dirty="0"/>
          </a:p>
        </p:txBody>
      </p:sp>
      <p:pic>
        <p:nvPicPr>
          <p:cNvPr id="1026" name="Picture 2" descr="http://www.visionlearning.com/img/library/modules/mid55/Image/VLObject-2993-0411020311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114800"/>
            <a:ext cx="3662774" cy="2124076"/>
          </a:xfrm>
          <a:prstGeom prst="rect">
            <a:avLst/>
          </a:prstGeom>
          <a:noFill/>
        </p:spPr>
      </p:pic>
      <p:pic>
        <p:nvPicPr>
          <p:cNvPr id="1028" name="Picture 4" descr="http://www.visionlearning.com/img/library/modules/mid55/Image/VLObject-2994-0411020311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962400"/>
            <a:ext cx="3038475" cy="208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Bonding – Introduction              May 12</vt:lpstr>
      <vt:lpstr>Bonding - Introduction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- Introduction</dc:title>
  <dc:creator>Terri</dc:creator>
  <cp:lastModifiedBy>Terri</cp:lastModifiedBy>
  <cp:revision>9</cp:revision>
  <dcterms:created xsi:type="dcterms:W3CDTF">2014-05-12T00:54:35Z</dcterms:created>
  <dcterms:modified xsi:type="dcterms:W3CDTF">2014-05-12T02:22:06Z</dcterms:modified>
</cp:coreProperties>
</file>