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9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10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54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37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304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84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946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7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299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005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76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139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3C42E-3403-4E6F-9345-50D7A27D8E32}" type="datetimeFigureOut">
              <a:rPr lang="en-US" smtClean="0"/>
              <a:t>4/29/2014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F73A85-9700-4B6D-997E-AB4E8041BF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44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tabl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29579"/>
          </a:xfrm>
        </p:spPr>
        <p:txBody>
          <a:bodyPr>
            <a:normAutofit/>
          </a:bodyPr>
          <a:lstStyle/>
          <a:p>
            <a:r>
              <a:rPr lang="en-US" b="1" dirty="0" smtClean="0"/>
              <a:t>Periodic table                                          Notes #4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Autofit/>
          </a:bodyPr>
          <a:lstStyle/>
          <a:p>
            <a:r>
              <a:rPr lang="en-US" altLang="en-US" sz="3200" dirty="0" smtClean="0"/>
              <a:t>In 1869,</a:t>
            </a:r>
            <a:r>
              <a:rPr lang="en-US" altLang="en-US" sz="3200" b="1" dirty="0" smtClean="0"/>
              <a:t> </a:t>
            </a:r>
            <a:r>
              <a:rPr lang="en-US" altLang="en-US" sz="3200" dirty="0" smtClean="0"/>
              <a:t>Dmitri </a:t>
            </a:r>
            <a:r>
              <a:rPr lang="en-US" altLang="en-US" sz="3200" dirty="0" err="1" smtClean="0"/>
              <a:t>Mendeléev</a:t>
            </a:r>
            <a:r>
              <a:rPr lang="en-US" altLang="en-US" sz="3200" dirty="0" smtClean="0"/>
              <a:t> created the first accepted version of the periodic table. </a:t>
            </a:r>
          </a:p>
          <a:p>
            <a:r>
              <a:rPr lang="en-US" altLang="en-US" sz="3200" dirty="0" smtClean="0"/>
              <a:t>He grouped elements according to their atomic mass, and as he did, he found that the families had similar chemical properties.  </a:t>
            </a:r>
          </a:p>
          <a:p>
            <a:pPr lvl="1"/>
            <a:r>
              <a:rPr lang="en-US" altLang="en-US" sz="2800" u="sng" dirty="0" smtClean="0"/>
              <a:t>Families</a:t>
            </a:r>
            <a:r>
              <a:rPr lang="en-US" altLang="en-US" sz="2800" dirty="0" smtClean="0"/>
              <a:t> are the vertical columns (also called </a:t>
            </a:r>
            <a:r>
              <a:rPr lang="en-US" altLang="en-US" sz="2800" b="1" dirty="0" smtClean="0"/>
              <a:t>groups</a:t>
            </a:r>
            <a:r>
              <a:rPr lang="en-US" altLang="en-US" sz="2800" dirty="0" smtClean="0"/>
              <a:t>)</a:t>
            </a:r>
          </a:p>
          <a:p>
            <a:pPr lvl="2"/>
            <a:r>
              <a:rPr lang="en-US" altLang="en-US" sz="2400" dirty="0" smtClean="0"/>
              <a:t>Elements in families have the same number of valence electrons</a:t>
            </a:r>
          </a:p>
          <a:p>
            <a:pPr lvl="1"/>
            <a:r>
              <a:rPr lang="en-US" altLang="en-US" sz="2800" u="sng" dirty="0" smtClean="0"/>
              <a:t>Periods</a:t>
            </a:r>
            <a:r>
              <a:rPr lang="en-US" altLang="en-US" sz="2800" dirty="0" smtClean="0"/>
              <a:t> are the horizontal rows</a:t>
            </a:r>
          </a:p>
          <a:p>
            <a:pPr lvl="2"/>
            <a:r>
              <a:rPr lang="en-US" altLang="en-US" sz="2400" dirty="0" smtClean="0"/>
              <a:t>Elements in the periods have the same number of orbitals or electron shells</a:t>
            </a:r>
          </a:p>
          <a:p>
            <a:r>
              <a:rPr lang="en-US" altLang="en-US" sz="3200" dirty="0" smtClean="0"/>
              <a:t>Blank spaces were left open to add the new elements he predicted would occur… and they did!</a:t>
            </a:r>
            <a:endParaRPr lang="en-US" sz="3200" dirty="0"/>
          </a:p>
        </p:txBody>
      </p:sp>
      <p:sp>
        <p:nvSpPr>
          <p:cNvPr id="4" name="Up-Down Arrow 3"/>
          <p:cNvSpPr/>
          <p:nvPr/>
        </p:nvSpPr>
        <p:spPr>
          <a:xfrm>
            <a:off x="9337184" y="3082043"/>
            <a:ext cx="484632" cy="785611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Left-Right Arrow 4"/>
          <p:cNvSpPr/>
          <p:nvPr/>
        </p:nvSpPr>
        <p:spPr>
          <a:xfrm>
            <a:off x="6508124" y="4292656"/>
            <a:ext cx="1216152" cy="484632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94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42458"/>
          </a:xfrm>
        </p:spPr>
        <p:txBody>
          <a:bodyPr/>
          <a:lstStyle/>
          <a:p>
            <a:r>
              <a:rPr lang="en-US" b="1" dirty="0" smtClean="0"/>
              <a:t>Periodic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07584"/>
            <a:ext cx="10515600" cy="5069379"/>
          </a:xfrm>
        </p:spPr>
        <p:txBody>
          <a:bodyPr/>
          <a:lstStyle/>
          <a:p>
            <a:r>
              <a:rPr lang="en-US" dirty="0" smtClean="0"/>
              <a:t>Elements in the same family (column) have the same properties. Each family has a name. </a:t>
            </a:r>
          </a:p>
          <a:p>
            <a:pPr lvl="1"/>
            <a:r>
              <a:rPr lang="en-US" dirty="0" smtClean="0"/>
              <a:t>The numbers for families are found at the top of the chart. (1-8)</a:t>
            </a:r>
          </a:p>
          <a:p>
            <a:r>
              <a:rPr lang="en-US" dirty="0" smtClean="0"/>
              <a:t>Elements in the same Period (row) have the same amount of orbital (or electron shells)</a:t>
            </a:r>
          </a:p>
          <a:p>
            <a:pPr lvl="1"/>
            <a:r>
              <a:rPr lang="en-US" dirty="0" smtClean="0"/>
              <a:t>The numbers for the periods are found on the left side (1-7)</a:t>
            </a:r>
          </a:p>
          <a:p>
            <a:endParaRPr lang="en-US" dirty="0"/>
          </a:p>
          <a:p>
            <a:r>
              <a:rPr lang="en-US" dirty="0" smtClean="0"/>
              <a:t>The Periodic table is also divided into 4 categories: Metals, non-metals, metalloids and Noble gasses.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2400" i="1" dirty="0" smtClean="0"/>
              <a:t>You can explore the families and categories by going to </a:t>
            </a:r>
            <a:r>
              <a:rPr lang="en-US" sz="2400" i="1" dirty="0" smtClean="0">
                <a:hlinkClick r:id="rId2"/>
              </a:rPr>
              <a:t>http://www.ptable.com/</a:t>
            </a:r>
            <a:endParaRPr lang="en-US" sz="2400" i="1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96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147</Words>
  <Application>Microsoft Office PowerPoint</Application>
  <PresentationFormat>Widescreen</PresentationFormat>
  <Paragraphs>17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Periodic table                                          Notes #4</vt:lpstr>
      <vt:lpstr>Periodic table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Substitute 2, AHS</dc:creator>
  <cp:lastModifiedBy>Substitute 2, AHS</cp:lastModifiedBy>
  <cp:revision>6</cp:revision>
  <dcterms:created xsi:type="dcterms:W3CDTF">2014-04-29T20:27:27Z</dcterms:created>
  <dcterms:modified xsi:type="dcterms:W3CDTF">2014-04-29T22:25:18Z</dcterms:modified>
</cp:coreProperties>
</file>